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437" r:id="rId2"/>
    <p:sldId id="597" r:id="rId3"/>
    <p:sldId id="599" r:id="rId4"/>
    <p:sldId id="595" r:id="rId5"/>
    <p:sldId id="592" r:id="rId6"/>
    <p:sldId id="604" r:id="rId7"/>
    <p:sldId id="603" r:id="rId8"/>
    <p:sldId id="601" r:id="rId9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4033">
          <p15:clr>
            <a:srgbClr val="A4A3A4"/>
          </p15:clr>
        </p15:guide>
        <p15:guide id="3" pos="251">
          <p15:clr>
            <a:srgbClr val="A4A3A4"/>
          </p15:clr>
        </p15:guide>
        <p15:guide id="4" pos="55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FE"/>
    <a:srgbClr val="2AA4F3"/>
    <a:srgbClr val="52ABEA"/>
    <a:srgbClr val="76B5E5"/>
    <a:srgbClr val="FF9999"/>
    <a:srgbClr val="B2E595"/>
    <a:srgbClr val="DBF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78771" autoAdjust="0"/>
  </p:normalViewPr>
  <p:slideViewPr>
    <p:cSldViewPr snapToGrid="0" showGuides="1">
      <p:cViewPr varScale="1">
        <p:scale>
          <a:sx n="59" d="100"/>
          <a:sy n="59" d="100"/>
        </p:scale>
        <p:origin x="1806" y="60"/>
      </p:cViewPr>
      <p:guideLst>
        <p:guide orient="horz" pos="1071"/>
        <p:guide orient="horz" pos="4033"/>
        <p:guide pos="251"/>
        <p:guide pos="55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724" tIns="45862" rIns="91724" bIns="45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724" tIns="45862" rIns="91724" bIns="45862" rtlCol="0"/>
          <a:lstStyle>
            <a:lvl1pPr algn="r">
              <a:defRPr sz="1200"/>
            </a:lvl1pPr>
          </a:lstStyle>
          <a:p>
            <a:fld id="{18E225CC-A746-46E4-8DC1-EEEBC3D4B6C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2" rIns="91724" bIns="458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1724" tIns="45862" rIns="91724" bIns="458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724" tIns="45862" rIns="91724" bIns="45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724" tIns="45862" rIns="91724" bIns="45862" rtlCol="0" anchor="b"/>
          <a:lstStyle>
            <a:lvl1pPr algn="r">
              <a:defRPr sz="1200"/>
            </a:lvl1pPr>
          </a:lstStyle>
          <a:p>
            <a:fld id="{45763732-CC1D-4071-BABD-EAAF739F1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8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63732-CC1D-4071-BABD-EAAF739F1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4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63732-CC1D-4071-BABD-EAAF739F16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63732-CC1D-4071-BABD-EAAF739F1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11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Blended learning programme incorporating distance and team delivery methods from both ITS and employers</a:t>
            </a:r>
          </a:p>
          <a:p>
            <a:endParaRPr lang="en-IE" dirty="0" smtClean="0"/>
          </a:p>
          <a:p>
            <a:r>
              <a:rPr lang="en-IE" dirty="0" smtClean="0"/>
              <a:t>Proven Insurance award at the heart of the programme with business skills wrapped around </a:t>
            </a:r>
          </a:p>
          <a:p>
            <a:endParaRPr lang="en-IE" dirty="0" smtClean="0"/>
          </a:p>
          <a:p>
            <a:r>
              <a:rPr lang="en-IE" dirty="0" smtClean="0"/>
              <a:t>36 months of 9 semesters instead of 6 semesters in 3 traditional academic years working through the summer 48 weeks per year</a:t>
            </a:r>
          </a:p>
          <a:p>
            <a:endParaRPr lang="en-IE" dirty="0" smtClean="0"/>
          </a:p>
          <a:p>
            <a:r>
              <a:rPr lang="en-IE" dirty="0" smtClean="0"/>
              <a:t>Academic learning + Work based case studies , learning outcomes are level 8 and industry relevant</a:t>
            </a:r>
          </a:p>
          <a:p>
            <a:endParaRPr lang="en-IE" dirty="0" smtClean="0"/>
          </a:p>
          <a:p>
            <a:r>
              <a:rPr lang="en-IE" dirty="0" smtClean="0"/>
              <a:t>Capstone at Award Stage is level 8, comparable and equivalent to existing Level 8 Programmes</a:t>
            </a:r>
          </a:p>
          <a:p>
            <a:endParaRPr lang="en-IE" dirty="0" smtClean="0"/>
          </a:p>
          <a:p>
            <a:r>
              <a:rPr lang="en-IE" dirty="0" smtClean="0"/>
              <a:t>Entry level minimum 2 hons with passes in English/Irish&amp; Maths</a:t>
            </a:r>
          </a:p>
          <a:p>
            <a:endParaRPr lang="en-IE" dirty="0" smtClean="0"/>
          </a:p>
          <a:p>
            <a:r>
              <a:rPr lang="en-IE" dirty="0" smtClean="0"/>
              <a:t>Year one business modules</a:t>
            </a:r>
          </a:p>
          <a:p>
            <a:r>
              <a:rPr lang="en-IE" sz="1200" dirty="0" smtClean="0"/>
              <a:t>Professional Business Communication (Literacy &amp; Numeracy)</a:t>
            </a:r>
          </a:p>
          <a:p>
            <a:r>
              <a:rPr lang="en-IE" sz="1200" dirty="0" smtClean="0"/>
              <a:t>Teamwork and Workplace Collaboration</a:t>
            </a:r>
          </a:p>
          <a:p>
            <a:r>
              <a:rPr lang="en-IE" sz="1200" dirty="0" smtClean="0"/>
              <a:t>Selling and Customer Service for Insurance Products </a:t>
            </a:r>
          </a:p>
          <a:p>
            <a:endParaRPr lang="en-IE" dirty="0" smtClean="0"/>
          </a:p>
          <a:p>
            <a:r>
              <a:rPr lang="en-IE" dirty="0" smtClean="0"/>
              <a:t>Year</a:t>
            </a:r>
            <a:r>
              <a:rPr lang="en-IE" baseline="0" dirty="0" smtClean="0"/>
              <a:t> two business modules</a:t>
            </a:r>
          </a:p>
          <a:p>
            <a:r>
              <a:rPr lang="en-IE" dirty="0" smtClean="0"/>
              <a:t>Introduction to Business (Management and Marketing)</a:t>
            </a:r>
          </a:p>
          <a:p>
            <a:r>
              <a:rPr lang="en-IE" dirty="0" smtClean="0"/>
              <a:t>E-Business and Innovation / Services Development </a:t>
            </a:r>
          </a:p>
          <a:p>
            <a:r>
              <a:rPr lang="en-IE" dirty="0" smtClean="0"/>
              <a:t>Negotiation in Practice</a:t>
            </a:r>
          </a:p>
          <a:p>
            <a:endParaRPr lang="en-IE" dirty="0" smtClean="0"/>
          </a:p>
          <a:p>
            <a:r>
              <a:rPr lang="en-IE" dirty="0" smtClean="0"/>
              <a:t>Year</a:t>
            </a:r>
            <a:r>
              <a:rPr lang="en-IE" baseline="0" dirty="0" smtClean="0"/>
              <a:t> three business modules</a:t>
            </a:r>
          </a:p>
          <a:p>
            <a:r>
              <a:rPr lang="en-IE" sz="1200" dirty="0" smtClean="0"/>
              <a:t>Innovation, Creativity and Critical Thinking</a:t>
            </a:r>
          </a:p>
          <a:p>
            <a:r>
              <a:rPr lang="en-IE" sz="1200" dirty="0" smtClean="0"/>
              <a:t>Financial analysis and interpretation</a:t>
            </a:r>
          </a:p>
          <a:p>
            <a:r>
              <a:rPr lang="en-IE" sz="1200" dirty="0" smtClean="0"/>
              <a:t>Business Law for Insurance Practitioners</a:t>
            </a:r>
          </a:p>
          <a:p>
            <a:r>
              <a:rPr lang="en-IE" sz="1200" dirty="0" smtClean="0"/>
              <a:t>Big Data / Advanced Excel</a:t>
            </a:r>
          </a:p>
          <a:p>
            <a:r>
              <a:rPr lang="en-IE" sz="1200" dirty="0" smtClean="0"/>
              <a:t>Capstone Project / Dissertation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53814-E528-4E52-A16C-A8807E02596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428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53814-E528-4E52-A16C-A8807E02596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944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0001" y="1929600"/>
            <a:ext cx="6840001" cy="1295400"/>
          </a:xfrm>
          <a:ln/>
        </p:spPr>
        <p:txBody>
          <a:bodyPr/>
          <a:lstStyle>
            <a:lvl1pPr>
              <a:defRPr sz="32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0000" y="3862800"/>
            <a:ext cx="6840001" cy="1295400"/>
          </a:xfrm>
          <a:ln/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4" y="306000"/>
            <a:ext cx="1133856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uric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396000" y="1519200"/>
            <a:ext cx="8344800" cy="48600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847" y="1620000"/>
            <a:ext cx="8516465" cy="929651"/>
          </a:xfrm>
          <a:ln/>
        </p:spPr>
        <p:txBody>
          <a:bodyPr/>
          <a:lstStyle>
            <a:lvl1pPr>
              <a:defRPr sz="28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Z_EN_BLU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4" y="306000"/>
            <a:ext cx="1133856" cy="731520"/>
          </a:xfrm>
          <a:prstGeom prst="rect">
            <a:avLst/>
          </a:prstGeom>
        </p:spPr>
      </p:pic>
      <p:sp>
        <p:nvSpPr>
          <p:cNvPr id="61495" name="Picture Placeholder 6149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038932"/>
            <a:ext cx="9144000" cy="2449181"/>
          </a:xfrm>
        </p:spPr>
        <p:txBody>
          <a:bodyPr/>
          <a:lstStyle>
            <a:lvl1pPr marL="304800" indent="0">
              <a:spcBef>
                <a:spcPts val="0"/>
              </a:spcBef>
              <a:buNone/>
              <a:defRPr sz="1050" baseline="0"/>
            </a:lvl1pPr>
          </a:lstStyle>
          <a:p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Please do not use the title slide without a picture. Click on this icon to insert a picture.</a:t>
            </a:r>
            <a:endParaRPr lang="en-US" noProof="0" dirty="0"/>
          </a:p>
        </p:txBody>
      </p:sp>
      <p:cxnSp>
        <p:nvCxnSpPr>
          <p:cNvPr id="61493" name="Straight Connector 61492"/>
          <p:cNvCxnSpPr/>
          <p:nvPr userDrawn="1"/>
        </p:nvCxnSpPr>
        <p:spPr bwMode="auto">
          <a:xfrm>
            <a:off x="0" y="4015267"/>
            <a:ext cx="91440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2535377"/>
            <a:ext cx="8515200" cy="81560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[Date]</a:t>
            </a:r>
            <a:br>
              <a:rPr lang="en-US" dirty="0" smtClean="0"/>
            </a:br>
            <a:r>
              <a:rPr lang="en-US" dirty="0" smtClean="0"/>
              <a:t>[Name of moderator]</a:t>
            </a:r>
            <a:br>
              <a:rPr lang="en-US" dirty="0" smtClean="0"/>
            </a:br>
            <a:r>
              <a:rPr lang="en-US" dirty="0" smtClean="0"/>
              <a:t>[Organizational Unit]</a:t>
            </a:r>
            <a:endParaRPr lang="en-US" dirty="0"/>
          </a:p>
        </p:txBody>
      </p:sp>
      <p:sp>
        <p:nvSpPr>
          <p:cNvPr id="5" name="BUShape"/>
          <p:cNvSpPr>
            <a:spLocks noGrp="1"/>
          </p:cNvSpPr>
          <p:nvPr>
            <p:ph type="body" sz="quarter" idx="11" hasCustomPrompt="1"/>
          </p:nvPr>
        </p:nvSpPr>
        <p:spPr>
          <a:xfrm>
            <a:off x="303213" y="3420000"/>
            <a:ext cx="8516937" cy="318423"/>
          </a:xfrm>
        </p:spPr>
        <p:txBody>
          <a:bodyPr anchor="b" anchorCtr="0"/>
          <a:lstStyle>
            <a:lvl1pPr marL="0" indent="0">
              <a:buFontTx/>
              <a:buNone/>
              <a:defRPr sz="1600" b="1" baseline="0">
                <a:latin typeface="+mn-lt"/>
              </a:defRPr>
            </a:lvl1pPr>
            <a:lvl2pPr marL="266700" indent="0">
              <a:buFontTx/>
              <a:buNone/>
              <a:defRPr sz="1800">
                <a:latin typeface="+mn-lt"/>
              </a:defRPr>
            </a:lvl2pPr>
            <a:lvl3pPr marL="541337" indent="0">
              <a:buFontTx/>
              <a:buNone/>
              <a:defRPr sz="1800">
                <a:latin typeface="+mn-lt"/>
              </a:defRPr>
            </a:lvl3pPr>
            <a:lvl4pPr marL="808037" indent="0">
              <a:buFontTx/>
              <a:buNone/>
              <a:defRPr sz="1800">
                <a:latin typeface="+mn-lt"/>
              </a:defRPr>
            </a:lvl4pPr>
            <a:lvl5pPr marL="1074738" indent="0">
              <a:buFontTx/>
              <a:buNone/>
              <a:defRPr sz="1800">
                <a:latin typeface="+mn-lt"/>
              </a:defRPr>
            </a:lvl5pPr>
          </a:lstStyle>
          <a:p>
            <a:pPr lvl="0"/>
            <a:r>
              <a:rPr lang="en-US" b="1" dirty="0" smtClean="0"/>
              <a:t>[Business Unit]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258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  <a:solidFill>
            <a:srgbClr val="EC098D"/>
          </a:solidFill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+mn-lt"/>
                <a:cs typeface="Aharoni" pitchFamily="2" charset="-79"/>
              </a:defRPr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latin typeface="+mn-lt"/>
                <a:cs typeface="Aharoni" pitchFamily="2" charset="-79"/>
              </a:defRPr>
            </a:lvl1pPr>
            <a:lvl2pPr>
              <a:defRPr>
                <a:latin typeface="+mn-lt"/>
                <a:cs typeface="Aharoni" pitchFamily="2" charset="-79"/>
              </a:defRPr>
            </a:lvl2pPr>
            <a:lvl3pPr>
              <a:defRPr>
                <a:latin typeface="+mn-lt"/>
                <a:cs typeface="Aharoni" pitchFamily="2" charset="-79"/>
              </a:defRPr>
            </a:lvl3pPr>
            <a:lvl4pPr>
              <a:defRPr>
                <a:latin typeface="+mn-lt"/>
                <a:cs typeface="Aharoni" pitchFamily="2" charset="-79"/>
              </a:defRPr>
            </a:lvl4pPr>
            <a:lvl5pPr>
              <a:defRPr>
                <a:latin typeface="+mn-lt"/>
                <a:cs typeface="Aharoni" pitchFamily="2" charset="-79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haroni" pitchFamily="2" charset="-79"/>
                <a:cs typeface="Aharoni" pitchFamily="2" charset="-79"/>
              </a:defRPr>
            </a:lvl1pPr>
          </a:lstStyle>
          <a:p>
            <a:fld id="{748BF6A2-6FC7-49E2-A847-D08DD1BFB222}" type="slidenum">
              <a:rPr lang="en-IE" smtClean="0">
                <a:solidFill>
                  <a:prstClr val="black"/>
                </a:solidFill>
              </a:rPr>
              <a:pPr/>
              <a:t>‹#›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 marL="1346200" indent="-271463"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5pPr>
            <a:lvl6pPr marL="16144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6pPr>
            <a:lvl7pPr marL="18811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7pPr>
            <a:lvl8pPr marL="21605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8pPr>
            <a:lvl9pPr marL="2427288" indent="-285750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6058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5288" y="1517650"/>
            <a:ext cx="4064400" cy="48600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517650"/>
            <a:ext cx="4065588" cy="486000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068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95536" y="2174874"/>
            <a:ext cx="4068000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535113"/>
            <a:ext cx="406824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4008" y="2174874"/>
            <a:ext cx="4068241" cy="4206875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800"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312738"/>
            <a:ext cx="6842125" cy="1022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0" y="285728"/>
            <a:ext cx="6962082" cy="71438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000" y="1785926"/>
            <a:ext cx="8344800" cy="45958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000" y="1071546"/>
            <a:ext cx="6962082" cy="590548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 marL="16144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6pPr>
            <a:lvl7pPr marL="18811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7pPr>
            <a:lvl8pPr marL="21605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8pPr>
            <a:lvl9pPr marL="2427288" marR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1614488" marR="0" lvl="5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Sixth level</a:t>
            </a:r>
          </a:p>
          <a:p>
            <a:pPr marL="1881188" marR="0" lvl="6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Seventh level</a:t>
            </a:r>
          </a:p>
          <a:p>
            <a:pPr marL="2160588" marR="0" lvl="7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Eighth level</a:t>
            </a:r>
          </a:p>
          <a:p>
            <a:pPr marL="2427288" marR="0" lvl="8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</a:rPr>
              <a:t>Ninth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557200" y="6566400"/>
            <a:ext cx="262800" cy="151200"/>
          </a:xfrm>
        </p:spPr>
        <p:txBody>
          <a:bodyPr anchor="t"/>
          <a:lstStyle>
            <a:lvl1pPr marL="0" algn="r" defTabSz="914400" rtl="0" eaLnBrk="1" latinLnBrk="0" hangingPunct="1">
              <a:buNone/>
              <a:defRPr b="0"/>
            </a:lvl1pPr>
          </a:lstStyle>
          <a:p>
            <a:fld id="{3326725D-1F1E-418F-80F1-053056E19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099704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21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000" y="312738"/>
            <a:ext cx="6840001" cy="102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17650"/>
            <a:ext cx="8416800" cy="48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3" name="Z_EN_BLU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44" y="306000"/>
            <a:ext cx="1133856" cy="731520"/>
          </a:xfrm>
          <a:prstGeom prst="rect">
            <a:avLst/>
          </a:prstGeom>
        </p:spPr>
      </p:pic>
      <p:sp>
        <p:nvSpPr>
          <p:cNvPr id="4" name="TextBox 3" descr="Copyright"/>
          <p:cNvSpPr txBox="1"/>
          <p:nvPr/>
        </p:nvSpPr>
        <p:spPr>
          <a:xfrm>
            <a:off x="180000" y="5221600"/>
            <a:ext cx="91440" cy="1168400"/>
          </a:xfrm>
          <a:prstGeom prst="rect">
            <a:avLst/>
          </a:prstGeom>
          <a:noFill/>
        </p:spPr>
        <p:txBody>
          <a:bodyPr vert="vert270" wrap="none" lIns="0" tIns="0" rIns="0" bIns="0" rtlCol="0">
            <a:sp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600" b="0" smtClean="0"/>
              <a:t>© Zurich Insurance Company Ltd</a:t>
            </a:r>
            <a:endParaRPr lang="en-US" sz="600" b="0" dirty="0"/>
          </a:p>
        </p:txBody>
      </p:sp>
      <p:cxnSp>
        <p:nvCxnSpPr>
          <p:cNvPr id="7" name="citextline"/>
          <p:cNvCxnSpPr/>
          <p:nvPr/>
        </p:nvCxnSpPr>
        <p:spPr bwMode="auto">
          <a:xfrm>
            <a:off x="396000" y="6480001"/>
            <a:ext cx="8416801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28575" cap="flat" cmpd="sng" algn="ctr">
            <a:solidFill>
              <a:srgbClr val="CCDDE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48985" y="6565900"/>
            <a:ext cx="471487" cy="14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utiger 55 Roman" pitchFamily="34" charset="0"/>
              </a:defRPr>
            </a:lvl1pPr>
          </a:lstStyle>
          <a:p>
            <a:fld id="{3326725D-1F1E-418F-80F1-053056E19A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Frutiger 45 Light" pitchFamily="34" charset="0"/>
        </a:defRPr>
      </a:lvl9pPr>
    </p:titleStyle>
    <p:bodyStyle>
      <a:lvl1pPr marL="265113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20000"/>
        <a:buFont typeface="Symbol" pitchFamily="18" charset="2"/>
        <a:buChar char="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8064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3pPr>
      <a:lvl4pPr marL="1073150" indent="-265113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4pPr>
      <a:lvl5pPr marL="1360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2000">
          <a:solidFill>
            <a:schemeClr val="tx1"/>
          </a:solidFill>
          <a:latin typeface="Frutiger 55 Roman" pitchFamily="34" charset="0"/>
        </a:defRPr>
      </a:lvl5pPr>
      <a:lvl6pPr marL="16144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6pPr>
      <a:lvl7pPr marL="18811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800" baseline="0">
          <a:solidFill>
            <a:schemeClr val="tx1"/>
          </a:solidFill>
          <a:latin typeface="+mj-lt"/>
        </a:defRPr>
      </a:lvl7pPr>
      <a:lvl8pPr marL="21605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8pPr>
      <a:lvl9pPr marL="2427288" indent="-285750" algn="l" rtl="0" eaLnBrk="1" fontAlgn="base" hangingPunct="1">
        <a:spcBef>
          <a:spcPts val="0"/>
        </a:spcBef>
        <a:spcAft>
          <a:spcPts val="300"/>
        </a:spcAft>
        <a:buClr>
          <a:srgbClr val="000066"/>
        </a:buClr>
        <a:buSzPct val="100000"/>
        <a:buFont typeface="Frutiger 55 Roman" pitchFamily="34" charset="0"/>
        <a:buChar char="–"/>
        <a:defRPr sz="1600" baseline="0"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8"/>
          <p:cNvSpPr>
            <a:spLocks noGrp="1"/>
          </p:cNvSpPr>
          <p:nvPr>
            <p:ph type="subTitle" idx="1"/>
          </p:nvPr>
        </p:nvSpPr>
        <p:spPr>
          <a:xfrm>
            <a:off x="381000" y="2535238"/>
            <a:ext cx="8515350" cy="815975"/>
          </a:xfrm>
        </p:spPr>
        <p:txBody>
          <a:bodyPr/>
          <a:lstStyle/>
          <a:p>
            <a:endParaRPr lang="en-US" altLang="de-DE" dirty="0" smtClean="0"/>
          </a:p>
          <a:p>
            <a:endParaRPr lang="en-US" altLang="de-DE" dirty="0" smtClean="0"/>
          </a:p>
        </p:txBody>
      </p:sp>
      <p:sp>
        <p:nvSpPr>
          <p:cNvPr id="16388" name="Picture Placeholder 1"/>
          <p:cNvSpPr>
            <a:spLocks noGrp="1" noTextEdit="1"/>
          </p:cNvSpPr>
          <p:nvPr>
            <p:ph type="pic" sz="quarter" idx="10"/>
          </p:nvPr>
        </p:nvSpPr>
        <p:spPr>
          <a:xfrm>
            <a:off x="0" y="4038600"/>
            <a:ext cx="9144000" cy="2449513"/>
          </a:xfrm>
        </p:spPr>
      </p:sp>
      <p:sp>
        <p:nvSpPr>
          <p:cNvPr id="16390" name="Title 7"/>
          <p:cNvSpPr>
            <a:spLocks noGrp="1"/>
          </p:cNvSpPr>
          <p:nvPr>
            <p:ph type="ctrTitle"/>
          </p:nvPr>
        </p:nvSpPr>
        <p:spPr>
          <a:xfrm>
            <a:off x="393699" y="1219200"/>
            <a:ext cx="8672241" cy="930275"/>
          </a:xfrm>
        </p:spPr>
        <p:txBody>
          <a:bodyPr/>
          <a:lstStyle/>
          <a:p>
            <a:r>
              <a:rPr lang="en-US" altLang="de-DE" dirty="0" smtClean="0"/>
              <a:t>Zurich </a:t>
            </a:r>
            <a:r>
              <a:rPr lang="en-US" altLang="de-DE" dirty="0" smtClean="0"/>
              <a:t>Insurance Apprenticeship </a:t>
            </a:r>
            <a:r>
              <a:rPr lang="en-US" altLang="de-DE" dirty="0" smtClean="0"/>
              <a:t>Scheme</a:t>
            </a:r>
            <a:br>
              <a:rPr lang="en-US" altLang="de-DE" dirty="0" smtClean="0"/>
            </a:b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IE" altLang="de-DE" sz="2000" dirty="0" smtClean="0"/>
              <a:t>Workforce </a:t>
            </a:r>
            <a:r>
              <a:rPr lang="en-IE" altLang="de-DE" sz="2000" dirty="0"/>
              <a:t>Ireland 2019 - Attracting, Training and Retaining your Talent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b="0" dirty="0" smtClean="0"/>
              <a:t/>
            </a:r>
            <a:br>
              <a:rPr lang="en-US" altLang="de-DE" b="0" dirty="0" smtClean="0"/>
            </a:br>
            <a:endParaRPr lang="en-US" altLang="de-DE" b="0" dirty="0" smtClean="0"/>
          </a:p>
        </p:txBody>
      </p:sp>
      <p:pic>
        <p:nvPicPr>
          <p:cNvPr id="7" name="Picture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" b="22"/>
          <a:stretch>
            <a:fillRect/>
          </a:stretch>
        </p:blipFill>
        <p:spPr bwMode="auto">
          <a:xfrm>
            <a:off x="0" y="4038932"/>
            <a:ext cx="9144000" cy="2449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Subtitle 4"/>
          <p:cNvSpPr txBox="1">
            <a:spLocks/>
          </p:cNvSpPr>
          <p:nvPr/>
        </p:nvSpPr>
        <p:spPr bwMode="auto">
          <a:xfrm>
            <a:off x="393699" y="2815022"/>
            <a:ext cx="8515200" cy="8156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20000"/>
              <a:buFont typeface="Symbol" pitchFamily="18" charset="2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</a:defRPr>
            </a:lvl3pPr>
            <a:lvl4pPr marL="1371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</a:defRPr>
            </a:lvl4pPr>
            <a:lvl5pPr marL="18288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Frutiger 55 Roman" pitchFamily="34" charset="0"/>
              </a:defRPr>
            </a:lvl5pPr>
            <a:lvl6pPr marL="22860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ts val="0"/>
              </a:spcBef>
              <a:spcAft>
                <a:spcPts val="300"/>
              </a:spcAft>
              <a:buClr>
                <a:srgbClr val="000066"/>
              </a:buClr>
              <a:buSzPct val="100000"/>
              <a:buFont typeface="Frutiger 55 Roman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9pPr>
          </a:lstStyle>
          <a:p>
            <a:r>
              <a:rPr lang="en-IE" kern="0" dirty="0" smtClean="0"/>
              <a:t>Anne-Marie O’Leary</a:t>
            </a:r>
          </a:p>
          <a:p>
            <a:r>
              <a:rPr lang="en-IE" kern="0" dirty="0" smtClean="0"/>
              <a:t>May </a:t>
            </a:r>
            <a:r>
              <a:rPr lang="en-IE" kern="0" dirty="0" smtClean="0"/>
              <a:t>2019</a:t>
            </a:r>
            <a:endParaRPr lang="en-IE" kern="0" dirty="0"/>
          </a:p>
        </p:txBody>
      </p:sp>
    </p:spTree>
    <p:extLst>
      <p:ext uri="{BB962C8B-B14F-4D97-AF65-F5344CB8AC3E}">
        <p14:creationId xmlns:p14="http://schemas.microsoft.com/office/powerpoint/2010/main" val="31586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Agenda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Zurich in Wexford</a:t>
            </a:r>
          </a:p>
          <a:p>
            <a:r>
              <a:rPr lang="en-IE" dirty="0" smtClean="0"/>
              <a:t>Zurich Apprenticeship Programme</a:t>
            </a:r>
          </a:p>
          <a:p>
            <a:r>
              <a:rPr lang="en-IE" dirty="0" smtClean="0"/>
              <a:t>National View of the Apprenticeship Programme</a:t>
            </a:r>
          </a:p>
          <a:p>
            <a:r>
              <a:rPr lang="en-IE" dirty="0" smtClean="0"/>
              <a:t>Choosing the right Candidates</a:t>
            </a:r>
          </a:p>
          <a:p>
            <a:r>
              <a:rPr lang="en-IE" dirty="0" smtClean="0"/>
              <a:t>Summary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8" name="cicoverimage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" b="2302"/>
          <a:stretch>
            <a:fillRect/>
          </a:stretch>
        </p:blipFill>
        <p:spPr>
          <a:xfrm>
            <a:off x="0" y="5132406"/>
            <a:ext cx="9144000" cy="171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Zurich in </a:t>
            </a:r>
            <a:r>
              <a:rPr lang="en-IE" dirty="0" smtClean="0"/>
              <a:t>Wexford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Opened in 2008 as a centre of </a:t>
            </a:r>
            <a:r>
              <a:rPr lang="en-IE" dirty="0" smtClean="0"/>
              <a:t>excellence dealing with Claims and Underwriting and Direct Sales of Insurance Policies.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Currently employ circa 200 people in Wexford.</a:t>
            </a:r>
          </a:p>
          <a:p>
            <a:endParaRPr lang="en-IE" dirty="0"/>
          </a:p>
          <a:p>
            <a:r>
              <a:rPr lang="en-IE" dirty="0" smtClean="0"/>
              <a:t>Part of Zurich Insurance Co. which employs </a:t>
            </a:r>
            <a:r>
              <a:rPr lang="en-IE" dirty="0" smtClean="0"/>
              <a:t>over</a:t>
            </a:r>
            <a:r>
              <a:rPr lang="en-IE" dirty="0" smtClean="0"/>
              <a:t> </a:t>
            </a:r>
            <a:r>
              <a:rPr lang="en-IE" dirty="0" smtClean="0"/>
              <a:t>1,000 people in Ireland &amp; 53,000 worldwide. 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6725D-1F1E-418F-80F1-053056E19A8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001" y="4186025"/>
            <a:ext cx="5715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Zurich Apprenticeship Programme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52" y="1411406"/>
            <a:ext cx="5373094" cy="4297418"/>
          </a:xfrm>
        </p:spPr>
        <p:txBody>
          <a:bodyPr>
            <a:noAutofit/>
          </a:bodyPr>
          <a:lstStyle/>
          <a:p>
            <a:r>
              <a:rPr lang="en-IE" sz="1800" dirty="0"/>
              <a:t>Three year </a:t>
            </a:r>
            <a:r>
              <a:rPr lang="en-IE" sz="1800" dirty="0" smtClean="0"/>
              <a:t>part time blended </a:t>
            </a:r>
            <a:r>
              <a:rPr lang="en-IE" sz="1800" dirty="0"/>
              <a:t>learning programme </a:t>
            </a:r>
            <a:r>
              <a:rPr lang="en-IE" sz="1800" dirty="0" smtClean="0"/>
              <a:t>incorporating distance and team delivery methods</a:t>
            </a:r>
          </a:p>
          <a:p>
            <a:pPr marL="0" indent="0">
              <a:buNone/>
            </a:pPr>
            <a:endParaRPr lang="en-IE" sz="1800" dirty="0" smtClean="0"/>
          </a:p>
          <a:p>
            <a:r>
              <a:rPr lang="en-IE" sz="1800" dirty="0" smtClean="0"/>
              <a:t>Blends Insurance examinations with business and personal skills</a:t>
            </a:r>
          </a:p>
          <a:p>
            <a:endParaRPr lang="en-IE" sz="1800" dirty="0" smtClean="0"/>
          </a:p>
          <a:p>
            <a:r>
              <a:rPr lang="en-IE" sz="1800" dirty="0" smtClean="0"/>
              <a:t>Involves </a:t>
            </a:r>
            <a:r>
              <a:rPr lang="en-IE" sz="1800" dirty="0"/>
              <a:t>work based case studies </a:t>
            </a:r>
            <a:endParaRPr lang="en-IE" sz="1800" dirty="0" smtClean="0"/>
          </a:p>
          <a:p>
            <a:endParaRPr lang="en-IE" sz="1800" dirty="0"/>
          </a:p>
          <a:p>
            <a:r>
              <a:rPr lang="en-IE" sz="1800" dirty="0"/>
              <a:t>O</a:t>
            </a:r>
            <a:r>
              <a:rPr lang="en-IE" sz="1800" dirty="0" smtClean="0"/>
              <a:t>ffice based with ‘day release’</a:t>
            </a:r>
          </a:p>
          <a:p>
            <a:pPr marL="0" indent="0">
              <a:buNone/>
            </a:pPr>
            <a:endParaRPr lang="en-IE" sz="1800" dirty="0" smtClean="0"/>
          </a:p>
          <a:p>
            <a:r>
              <a:rPr lang="en-IE" sz="1800" dirty="0" smtClean="0"/>
              <a:t>Apprentices become fully competent in one or more of the three core industry roles:</a:t>
            </a:r>
          </a:p>
          <a:p>
            <a:pPr marL="827087" lvl="2" indent="-285750">
              <a:buFont typeface="Courier New" panose="02070309020205020404" pitchFamily="49" charset="0"/>
              <a:buChar char="o"/>
            </a:pPr>
            <a:r>
              <a:rPr lang="en-IE" sz="1800" b="1" dirty="0" smtClean="0">
                <a:solidFill>
                  <a:schemeClr val="tx2"/>
                </a:solidFill>
              </a:rPr>
              <a:t>Underwriting</a:t>
            </a:r>
          </a:p>
          <a:p>
            <a:pPr marL="827087" lvl="2" indent="-285750">
              <a:buFont typeface="Courier New" panose="02070309020205020404" pitchFamily="49" charset="0"/>
              <a:buChar char="o"/>
            </a:pPr>
            <a:r>
              <a:rPr lang="en-IE" sz="1800" b="1" dirty="0" smtClean="0">
                <a:solidFill>
                  <a:schemeClr val="tx2"/>
                </a:solidFill>
              </a:rPr>
              <a:t>Claims</a:t>
            </a:r>
          </a:p>
          <a:p>
            <a:pPr marL="827087" lvl="2" indent="-285750">
              <a:buFont typeface="Courier New" panose="02070309020205020404" pitchFamily="49" charset="0"/>
              <a:buChar char="o"/>
            </a:pPr>
            <a:r>
              <a:rPr lang="en-IE" sz="1800" b="1" dirty="0" smtClean="0">
                <a:solidFill>
                  <a:schemeClr val="tx2"/>
                </a:solidFill>
              </a:rPr>
              <a:t>Direct client advice</a:t>
            </a:r>
            <a:endParaRPr lang="en-IE" sz="1800" b="1" dirty="0">
              <a:solidFill>
                <a:schemeClr val="tx2"/>
              </a:solidFill>
            </a:endParaRPr>
          </a:p>
          <a:p>
            <a:endParaRPr lang="en-IE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046" y="1887103"/>
            <a:ext cx="1849041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046" y="3931183"/>
            <a:ext cx="1851426" cy="73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01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99" y="285728"/>
            <a:ext cx="7474371" cy="714380"/>
          </a:xfrm>
        </p:spPr>
        <p:txBody>
          <a:bodyPr anchor="t"/>
          <a:lstStyle/>
          <a:p>
            <a:r>
              <a:rPr lang="en-IE" dirty="0" smtClean="0"/>
              <a:t>National View of Insurance Apprenticeship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53" y="1282256"/>
            <a:ext cx="7220283" cy="51457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58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 bwMode="auto">
          <a:xfrm>
            <a:off x="3636381" y="5045530"/>
            <a:ext cx="3646156" cy="104502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utiger 55 Roman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Choosing the Right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17650"/>
            <a:ext cx="8416800" cy="347889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Education </a:t>
            </a:r>
            <a:r>
              <a:rPr lang="en-IE" dirty="0"/>
              <a:t>Requirements</a:t>
            </a:r>
          </a:p>
          <a:p>
            <a:pPr lvl="3"/>
            <a:r>
              <a:rPr lang="en-IE" dirty="0" smtClean="0"/>
              <a:t>Minimum </a:t>
            </a:r>
            <a:r>
              <a:rPr lang="en-IE" dirty="0"/>
              <a:t>Competency Requirements for applicants aged under 23, none for those over 23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Online Psychometric </a:t>
            </a:r>
            <a:r>
              <a:rPr lang="en-IE" dirty="0"/>
              <a:t>and </a:t>
            </a:r>
            <a:r>
              <a:rPr lang="en-IE" dirty="0" smtClean="0"/>
              <a:t>Numerical Testing </a:t>
            </a:r>
            <a:r>
              <a:rPr lang="en-IE" dirty="0"/>
              <a:t>&amp; Online Interview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IE" dirty="0" smtClean="0"/>
              <a:t>Assessment Centre</a:t>
            </a:r>
          </a:p>
          <a:p>
            <a:pPr lvl="3"/>
            <a:r>
              <a:rPr lang="en-IE" dirty="0" smtClean="0"/>
              <a:t>Group Exercise</a:t>
            </a:r>
          </a:p>
          <a:p>
            <a:pPr lvl="3"/>
            <a:r>
              <a:rPr lang="en-IE" dirty="0" smtClean="0"/>
              <a:t>Practical Exercise</a:t>
            </a:r>
          </a:p>
          <a:p>
            <a:pPr lvl="3"/>
            <a:r>
              <a:rPr lang="en-IE" dirty="0" smtClean="0"/>
              <a:t>Interviews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6725D-1F1E-418F-80F1-053056E19A8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55571" y="5323113"/>
            <a:ext cx="3706585" cy="46166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IE" sz="2400" b="1" dirty="0" smtClean="0">
                <a:solidFill>
                  <a:srgbClr val="6B2080"/>
                </a:solidFill>
              </a:rPr>
              <a:t>‘Earn while you Learn’</a:t>
            </a:r>
            <a:endParaRPr lang="en-IE" sz="2400" b="1" dirty="0">
              <a:solidFill>
                <a:srgbClr val="6B2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2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288" y="1338032"/>
            <a:ext cx="8416800" cy="4860000"/>
          </a:xfrm>
        </p:spPr>
        <p:txBody>
          <a:bodyPr/>
          <a:lstStyle/>
          <a:p>
            <a:endParaRPr lang="en-IE" dirty="0"/>
          </a:p>
          <a:p>
            <a:r>
              <a:rPr lang="en-IE" dirty="0"/>
              <a:t>Attraction </a:t>
            </a:r>
            <a:endParaRPr lang="en-IE" dirty="0" smtClean="0"/>
          </a:p>
          <a:p>
            <a:pPr lvl="2"/>
            <a:r>
              <a:rPr lang="en-IE" dirty="0" smtClean="0"/>
              <a:t>Over </a:t>
            </a:r>
            <a:r>
              <a:rPr lang="en-IE" dirty="0"/>
              <a:t>170 </a:t>
            </a:r>
            <a:r>
              <a:rPr lang="en-IE" dirty="0" smtClean="0"/>
              <a:t>applications for the Programme each year</a:t>
            </a:r>
          </a:p>
          <a:p>
            <a:pPr lvl="2"/>
            <a:r>
              <a:rPr lang="en-IE" dirty="0" smtClean="0"/>
              <a:t>Attracts candidates to apply for open roles advertised on the Zurich Website</a:t>
            </a:r>
            <a:endParaRPr lang="en-IE" dirty="0"/>
          </a:p>
          <a:p>
            <a:endParaRPr lang="en-IE" dirty="0"/>
          </a:p>
          <a:p>
            <a:r>
              <a:rPr lang="en-IE" dirty="0"/>
              <a:t>Training </a:t>
            </a:r>
            <a:endParaRPr lang="en-IE" dirty="0" smtClean="0"/>
          </a:p>
          <a:p>
            <a:pPr lvl="2"/>
            <a:r>
              <a:rPr lang="en-IE" dirty="0" smtClean="0"/>
              <a:t>Candidates </a:t>
            </a:r>
            <a:r>
              <a:rPr lang="en-IE" dirty="0"/>
              <a:t>graduate with a Degree from IT Sligo </a:t>
            </a:r>
            <a:r>
              <a:rPr lang="en-IE" dirty="0" smtClean="0"/>
              <a:t>through distance </a:t>
            </a:r>
            <a:r>
              <a:rPr lang="en-IE" dirty="0"/>
              <a:t>Learning </a:t>
            </a:r>
            <a:r>
              <a:rPr lang="en-IE" dirty="0" smtClean="0"/>
              <a:t>Programme &amp; Day release ;</a:t>
            </a:r>
          </a:p>
          <a:p>
            <a:pPr lvl="2"/>
            <a:r>
              <a:rPr lang="en-IE" dirty="0" smtClean="0"/>
              <a:t>Professional </a:t>
            </a:r>
            <a:r>
              <a:rPr lang="en-IE" dirty="0"/>
              <a:t>Qualifications in Insurance (CIP)</a:t>
            </a:r>
          </a:p>
          <a:p>
            <a:endParaRPr lang="en-IE" dirty="0"/>
          </a:p>
          <a:p>
            <a:r>
              <a:rPr lang="en-IE" dirty="0"/>
              <a:t>Retention </a:t>
            </a:r>
            <a:endParaRPr lang="en-IE" dirty="0" smtClean="0"/>
          </a:p>
          <a:p>
            <a:pPr lvl="2"/>
            <a:r>
              <a:rPr lang="en-IE" dirty="0" smtClean="0"/>
              <a:t>70</a:t>
            </a:r>
            <a:r>
              <a:rPr lang="en-IE" dirty="0"/>
              <a:t>% of the 2016 intake will take up permanent Roles in June </a:t>
            </a:r>
            <a:r>
              <a:rPr lang="en-IE" dirty="0" smtClean="0"/>
              <a:t>2019</a:t>
            </a:r>
          </a:p>
          <a:p>
            <a:pPr lvl="2"/>
            <a:r>
              <a:rPr lang="en-IE" dirty="0" smtClean="0"/>
              <a:t>Apprentices rotate around the departments so they have a rounded experience in Zurich</a:t>
            </a:r>
          </a:p>
          <a:p>
            <a:pPr lvl="2"/>
            <a:endParaRPr lang="en-IE" dirty="0"/>
          </a:p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6725D-1F1E-418F-80F1-053056E19A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26725D-1F1E-418F-80F1-053056E19A8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icoverimage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>
            <a:fillRect/>
          </a:stretch>
        </p:blipFill>
        <p:spPr>
          <a:xfrm>
            <a:off x="396000" y="4213860"/>
            <a:ext cx="8416925" cy="2254723"/>
          </a:xfrm>
        </p:spPr>
      </p:pic>
      <p:sp>
        <p:nvSpPr>
          <p:cNvPr id="6" name="TextBox 5"/>
          <p:cNvSpPr txBox="1"/>
          <p:nvPr/>
        </p:nvSpPr>
        <p:spPr>
          <a:xfrm>
            <a:off x="959005" y="2029523"/>
            <a:ext cx="6791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5400" dirty="0" smtClean="0"/>
              <a:t>Questions?</a:t>
            </a: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val="11972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54&quot;/&gt;&lt;CPresentation id=&quot;1&quot;&gt;&lt;m_precDefaultNumber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/&gt;&lt;m_precDefaultYear/&gt;&lt;m_precDefaultQuarter/&gt;&lt;m_precDefaultMonth/&gt;&lt;m_precDefaultWeek/&gt;&lt;m_precDefaultDay/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_EN_BLU" val="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ompass_43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bike_43.jpg"/>
</p:tagLst>
</file>

<file path=ppt/theme/theme1.xml><?xml version="1.0" encoding="utf-8"?>
<a:theme xmlns:a="http://schemas.openxmlformats.org/drawingml/2006/main" name="Zurich White">
  <a:themeElements>
    <a:clrScheme name="Z Primary colors">
      <a:dk1>
        <a:srgbClr val="000066"/>
      </a:dk1>
      <a:lt1>
        <a:srgbClr val="FFFFFF"/>
      </a:lt1>
      <a:dk2>
        <a:srgbClr val="003399"/>
      </a:dk2>
      <a:lt2>
        <a:srgbClr val="D9DFEB"/>
      </a:lt2>
      <a:accent1>
        <a:srgbClr val="4F90C8"/>
      </a:accent1>
      <a:accent2>
        <a:srgbClr val="97C1E3"/>
      </a:accent2>
      <a:accent3>
        <a:srgbClr val="009EFE"/>
      </a:accent3>
      <a:accent4>
        <a:srgbClr val="A2DAF4"/>
      </a:accent4>
      <a:accent5>
        <a:srgbClr val="A89F96"/>
      </a:accent5>
      <a:accent6>
        <a:srgbClr val="E7ECEB"/>
      </a:accent6>
      <a:hlink>
        <a:srgbClr val="A2DAF4"/>
      </a:hlink>
      <a:folHlink>
        <a:srgbClr val="A89F96"/>
      </a:folHlink>
    </a:clrScheme>
    <a:fontScheme name="Zurich Font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7C1E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Z Primary colors">
        <a:dk1>
          <a:srgbClr val="000066"/>
        </a:dk1>
        <a:lt1>
          <a:srgbClr val="FFFFFF"/>
        </a:lt1>
        <a:dk2>
          <a:srgbClr val="003399"/>
        </a:dk2>
        <a:lt2>
          <a:srgbClr val="D9DFEB"/>
        </a:lt2>
        <a:accent1>
          <a:srgbClr val="4F90C8"/>
        </a:accent1>
        <a:accent2>
          <a:srgbClr val="97C1E3"/>
        </a:accent2>
        <a:accent3>
          <a:srgbClr val="009EFE"/>
        </a:accent3>
        <a:accent4>
          <a:srgbClr val="A2DAF4"/>
        </a:accent4>
        <a:accent5>
          <a:srgbClr val="A89F96"/>
        </a:accent5>
        <a:accent6>
          <a:srgbClr val="E7ECEB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 Secondary bright">
        <a:dk1>
          <a:srgbClr val="000066"/>
        </a:dk1>
        <a:lt1>
          <a:srgbClr val="FFFFFF"/>
        </a:lt1>
        <a:dk2>
          <a:srgbClr val="003399"/>
        </a:dk2>
        <a:lt2>
          <a:srgbClr val="A89F96"/>
        </a:lt2>
        <a:accent1>
          <a:srgbClr val="E52C44"/>
        </a:accent1>
        <a:accent2>
          <a:srgbClr val="6B2080"/>
        </a:accent2>
        <a:accent3>
          <a:srgbClr val="009C7E"/>
        </a:accent3>
        <a:accent4>
          <a:srgbClr val="BEC007"/>
        </a:accent4>
        <a:accent5>
          <a:srgbClr val="FFD100"/>
        </a:accent5>
        <a:accent6>
          <a:srgbClr val="EF8200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 Secondary light">
        <a:dk1>
          <a:srgbClr val="000066"/>
        </a:dk1>
        <a:lt1>
          <a:srgbClr val="FFFFFF"/>
        </a:lt1>
        <a:dk2>
          <a:srgbClr val="003399"/>
        </a:dk2>
        <a:lt2>
          <a:srgbClr val="E7ECEB"/>
        </a:lt2>
        <a:accent1>
          <a:srgbClr val="FBE5E7"/>
        </a:accent1>
        <a:accent2>
          <a:srgbClr val="EDDBEA"/>
        </a:accent2>
        <a:accent3>
          <a:srgbClr val="C9E4D6"/>
        </a:accent3>
        <a:accent4>
          <a:srgbClr val="F2ED95"/>
        </a:accent4>
        <a:accent5>
          <a:srgbClr val="FFEE9D"/>
        </a:accent5>
        <a:accent6>
          <a:srgbClr val="FCDDBD"/>
        </a:accent6>
        <a:hlink>
          <a:srgbClr val="A2DAF4"/>
        </a:hlink>
        <a:folHlink>
          <a:srgbClr val="A89F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urich blue 2">
      <a:srgbClr val="000066"/>
    </a:custClr>
    <a:custClr name="Zurich blue 1">
      <a:srgbClr val="003399"/>
    </a:custClr>
    <a:custClr name="Mid blue">
      <a:srgbClr val="4F90C8"/>
    </a:custClr>
    <a:custClr name="Light blue">
      <a:srgbClr val="97C1E3"/>
    </a:custClr>
    <a:custClr name="Sky blue">
      <a:srgbClr val="009EFE"/>
    </a:custClr>
    <a:custClr name="Topaz">
      <a:srgbClr val="A2DAF4"/>
    </a:custClr>
    <a:custClr name="Web blue 3">
      <a:srgbClr val="D9DFEB"/>
    </a:custClr>
    <a:custClr name="Dark stone">
      <a:srgbClr val="A89F96"/>
    </a:custClr>
    <a:custClr name="Dove">
      <a:srgbClr val="E7ECEB"/>
    </a:custClr>
    <a:custClr name="Black">
      <a:srgbClr val="000000"/>
    </a:custClr>
    <a:custClr name="Crimson">
      <a:srgbClr val="E52C44"/>
    </a:custClr>
    <a:custClr name="Purple">
      <a:srgbClr val="6B2080"/>
    </a:custClr>
    <a:custClr name="Emerald">
      <a:srgbClr val="009C7E"/>
    </a:custClr>
    <a:custClr name="Lime">
      <a:srgbClr val="BEC007"/>
    </a:custClr>
    <a:custClr name="Banana">
      <a:srgbClr val="FFD100"/>
    </a:custClr>
    <a:custClr name="Tangerine">
      <a:srgbClr val="EF8200"/>
    </a:custClr>
    <a:custClr name="Pink">
      <a:srgbClr val="FBE5E7"/>
    </a:custClr>
    <a:custClr name="Lilac">
      <a:srgbClr val="EDDBEA"/>
    </a:custClr>
    <a:custClr name="Mint">
      <a:srgbClr val="C9E4D6"/>
    </a:custClr>
    <a:custClr name="Kiwi">
      <a:srgbClr val="F2ED95"/>
    </a:custClr>
    <a:custClr name="Vanilla">
      <a:srgbClr val="FFEE9D"/>
    </a:custClr>
    <a:custClr name="Mango">
      <a:srgbClr val="FCDDBD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68806</TotalTime>
  <Words>426</Words>
  <Application>Microsoft Office PowerPoint</Application>
  <PresentationFormat>On-screen Show (4:3)</PresentationFormat>
  <Paragraphs>94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Aharoni</vt:lpstr>
      <vt:lpstr>Arial</vt:lpstr>
      <vt:lpstr>Calibri</vt:lpstr>
      <vt:lpstr>Courier New</vt:lpstr>
      <vt:lpstr>Frutiger 45 Light</vt:lpstr>
      <vt:lpstr>Frutiger 55 Roman</vt:lpstr>
      <vt:lpstr>Symbol</vt:lpstr>
      <vt:lpstr>Zurich White</vt:lpstr>
      <vt:lpstr>think-cell Slide</vt:lpstr>
      <vt:lpstr>Zurich Insurance Apprenticeship Scheme  Workforce Ireland 2019 - Attracting, Training and Retaining your Talent   </vt:lpstr>
      <vt:lpstr>Agenda</vt:lpstr>
      <vt:lpstr>Zurich in Wexford </vt:lpstr>
      <vt:lpstr>Zurich Apprenticeship Programme</vt:lpstr>
      <vt:lpstr>National View of Insurance Apprenticeship</vt:lpstr>
      <vt:lpstr>Choosing the Right Candidates</vt:lpstr>
      <vt:lpstr>Summary</vt:lpstr>
      <vt:lpstr>PowerPoint Presentation</vt:lpstr>
    </vt:vector>
  </TitlesOfParts>
  <Company>Zurich Insurance Company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Day 2013</dc:title>
  <dc:creator>Stanowsky, Jürgen Erwin</dc:creator>
  <cp:lastModifiedBy>O'Leary, Anne-Marie</cp:lastModifiedBy>
  <cp:revision>582</cp:revision>
  <cp:lastPrinted>2015-10-06T15:08:08Z</cp:lastPrinted>
  <dcterms:created xsi:type="dcterms:W3CDTF">2013-12-02T14:11:19Z</dcterms:created>
  <dcterms:modified xsi:type="dcterms:W3CDTF">2019-05-21T21:32:52Z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urichVersion">
    <vt:lpwstr>4</vt:lpwstr>
  </property>
  <property fmtid="{D5CDD505-2E9C-101B-9397-08002B2CF9AE}" pid="3" name="Data Classification String">
    <vt:lpwstr>HIGHLY CONFIDENTIAL</vt:lpwstr>
  </property>
  <property fmtid="{D5CDD505-2E9C-101B-9397-08002B2CF9AE}" pid="4" name="Data Classification Identifier">
    <vt:lpwstr>5710102d3d6c475d719577751888c0de652b8927</vt:lpwstr>
  </property>
</Properties>
</file>